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PT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PTSa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PTSans-bold.fntdata"/><Relationship Id="rId6" Type="http://schemas.openxmlformats.org/officeDocument/2006/relationships/slide" Target="slides/slide2.xml"/><Relationship Id="rId18" Type="http://schemas.openxmlformats.org/officeDocument/2006/relationships/font" Target="fonts/PT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png>
</file>

<file path=ppt/media/image24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42" name="Google Shape;4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3946aa72cb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23946aa72cb_2_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3946aa72cb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23946aa72cb_2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396f377547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396f377547_3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3a69c7c10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23a69c7c101_0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3946aa72cb_2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0" name="Google Shape;50;g23946aa72cb_2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3946aa72cb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g23946aa72cb_2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3acf4be63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6" name="Google Shape;66;g23acf4be631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3acf4be63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73" name="Google Shape;73;g23acf4be631_0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3a8d12afc4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3a8d12afc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3946aa72cb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23946aa72cb_2_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3946aa72cb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23946aa72cb_2_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3946aa72cb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2" name="Google Shape;102;g23946aa72cb_2_5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T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T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T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5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8" name="Google Shape;18;p5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T Sans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0" name="Google Shape;30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2" name="Google Shape;32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  <a:defRPr b="1" i="0" sz="4400" u="none" cap="none" strike="noStrike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nfpa.org/codes-and-standards/all-codes-and-standards/list-of-codes-and-standards/detail?code=79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IqyCZeEZ9IM" TargetMode="External"/><Relationship Id="rId4" Type="http://schemas.openxmlformats.org/officeDocument/2006/relationships/hyperlink" Target="http://www.youtube.com/watch?v=IqyCZeEZ9IM" TargetMode="External"/><Relationship Id="rId5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2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5.png"/><Relationship Id="rId5" Type="http://schemas.openxmlformats.org/officeDocument/2006/relationships/image" Target="../media/image21.gif"/><Relationship Id="rId6" Type="http://schemas.openxmlformats.org/officeDocument/2006/relationships/image" Target="../media/image1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T Sans"/>
              <a:buNone/>
            </a:pPr>
            <a:r>
              <a:rPr lang="en-US"/>
              <a:t>IEEE </a:t>
            </a:r>
            <a:r>
              <a:rPr lang="en-US"/>
              <a:t>SoutheastCon Hardware Competition</a:t>
            </a:r>
            <a:endParaRPr/>
          </a:p>
        </p:txBody>
      </p:sp>
      <p:sp>
        <p:nvSpPr>
          <p:cNvPr id="45" name="Google Shape;45;p1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Nathan Gardner, Madison Kelly, Luke McGill, Mark Beech</a:t>
            </a:r>
            <a:endParaRPr/>
          </a:p>
        </p:txBody>
      </p:sp>
      <p:pic>
        <p:nvPicPr>
          <p:cNvPr id="46" name="Google Shape;4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2425" y="5919625"/>
            <a:ext cx="1329574" cy="74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8000" y="546925"/>
            <a:ext cx="872050" cy="180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Experimentation and Validation</a:t>
            </a:r>
            <a:endParaRPr/>
          </a:p>
        </p:txBody>
      </p:sp>
      <p:pic>
        <p:nvPicPr>
          <p:cNvPr id="112" name="Google Shape;11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68050" y="4501012"/>
            <a:ext cx="1911350" cy="18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78150" y="1350975"/>
            <a:ext cx="4650275" cy="251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 txBox="1"/>
          <p:nvPr/>
        </p:nvSpPr>
        <p:spPr>
          <a:xfrm>
            <a:off x="2768825" y="6239600"/>
            <a:ext cx="84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T Sans"/>
                <a:ea typeface="PT Sans"/>
                <a:cs typeface="PT Sans"/>
                <a:sym typeface="PT Sans"/>
              </a:rPr>
              <a:t>Figure 1</a:t>
            </a:r>
            <a:endParaRPr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15" name="Google Shape;115;p22"/>
          <p:cNvSpPr txBox="1"/>
          <p:nvPr/>
        </p:nvSpPr>
        <p:spPr>
          <a:xfrm>
            <a:off x="9300725" y="3863675"/>
            <a:ext cx="84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T Sans"/>
                <a:ea typeface="PT Sans"/>
                <a:cs typeface="PT Sans"/>
                <a:sym typeface="PT Sans"/>
              </a:rPr>
              <a:t>Figure 2</a:t>
            </a:r>
            <a:endParaRPr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16" name="Google Shape;116;p22"/>
          <p:cNvSpPr txBox="1"/>
          <p:nvPr/>
        </p:nvSpPr>
        <p:spPr>
          <a:xfrm>
            <a:off x="9300725" y="6342975"/>
            <a:ext cx="84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PT Sans"/>
                <a:ea typeface="PT Sans"/>
                <a:cs typeface="PT Sans"/>
                <a:sym typeface="PT Sans"/>
              </a:rPr>
              <a:t>Figure 3</a:t>
            </a:r>
            <a:endParaRPr>
              <a:latin typeface="PT Sans"/>
              <a:ea typeface="PT Sans"/>
              <a:cs typeface="PT Sans"/>
              <a:sym typeface="PT Sans"/>
            </a:endParaRPr>
          </a:p>
        </p:txBody>
      </p:sp>
      <p:pic>
        <p:nvPicPr>
          <p:cNvPr id="117" name="Google Shape;11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843225"/>
            <a:ext cx="7174474" cy="414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Budget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Budget includes R&amp;D, build, and operations expenses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213" y="2695750"/>
            <a:ext cx="10669576" cy="332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[1] 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”NFPA 79,” NFPA 79: Electrical Standard for Industrial Machinery. [Online]. Available:</a:t>
            </a:r>
            <a:r>
              <a:rPr lang="en-US" sz="2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https://www.nfpa.org/codes-and-standards/all-codes-and-standards/list-of-codes-and-standards/detail?code=79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. [Accessed: 13-Oct-2022].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[2] “OSHA,” </a:t>
            </a:r>
            <a:r>
              <a:rPr i="1" lang="en-US" sz="2000">
                <a:latin typeface="Arial"/>
                <a:ea typeface="Arial"/>
                <a:cs typeface="Arial"/>
                <a:sym typeface="Arial"/>
              </a:rPr>
              <a:t>1910.212 - General requirements for all machines. | Occupational Safety and Health Administration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. [Online]. Available: https://www.osha.gov/laws-regs/regulations/standardnumber/1910/1910.212. [Accessed: 26-Apr-2023].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[3] ”The Federal Register,” Federal Register :: Request Access. [Online]. Available: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https://www.federalregister.gov/documents/2014/02/10/2014-02560/energy-conservation-program-energy-Conservation-standards-for-external-power-supplies.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[Accessed: 13-Oct-2022].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000"/>
              <a:buFont typeface="Arial"/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Questions?</a:t>
            </a:r>
            <a:endParaRPr/>
          </a:p>
        </p:txBody>
      </p:sp>
      <p:sp>
        <p:nvSpPr>
          <p:cNvPr id="136" name="Google Shape;136;p2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1482" y="2329578"/>
            <a:ext cx="3375094" cy="289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26" y="2329578"/>
            <a:ext cx="3488926" cy="289047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5"/>
          <p:cNvSpPr/>
          <p:nvPr/>
        </p:nvSpPr>
        <p:spPr>
          <a:xfrm>
            <a:off x="5602337" y="3675877"/>
            <a:ext cx="1101300" cy="493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Demo</a:t>
            </a:r>
            <a:endParaRPr/>
          </a:p>
        </p:txBody>
      </p:sp>
      <p:sp>
        <p:nvSpPr>
          <p:cNvPr id="53" name="Google Shape;53;p14"/>
          <p:cNvSpPr txBox="1"/>
          <p:nvPr>
            <p:ph idx="1" type="body"/>
          </p:nvPr>
        </p:nvSpPr>
        <p:spPr>
          <a:xfrm>
            <a:off x="838200" y="1253400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IEEE SECON 2023 Robotics Competition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Full round of the SECON Hardware Robotics Competition in Orlando, Florida" id="54" name="Google Shape;54;p14" title="IEEE SECON 2023 Robotics Competition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90025" y="1690825"/>
            <a:ext cx="8811950" cy="495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Plans vs Reality</a:t>
            </a:r>
            <a:endParaRPr/>
          </a:p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Plans and multiple backup plans developed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Google Shape;6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008" y="4869050"/>
            <a:ext cx="1855980" cy="132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0376" y="2872877"/>
            <a:ext cx="9691237" cy="1758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74300" y="365125"/>
            <a:ext cx="2513600" cy="1880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title"/>
          </p:nvPr>
        </p:nvSpPr>
        <p:spPr>
          <a:xfrm>
            <a:off x="397175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Consumption / Delivery</a:t>
            </a:r>
            <a:endParaRPr/>
          </a:p>
        </p:txBody>
      </p:sp>
      <p:pic>
        <p:nvPicPr>
          <p:cNvPr id="69" name="Google Shape;69;p16"/>
          <p:cNvPicPr preferRelativeResize="0"/>
          <p:nvPr/>
        </p:nvPicPr>
        <p:blipFill rotWithShape="1">
          <a:blip r:embed="rId3">
            <a:alphaModFix/>
          </a:blip>
          <a:srcRect b="11765" l="6331" r="0" t="4313"/>
          <a:stretch/>
        </p:blipFill>
        <p:spPr>
          <a:xfrm>
            <a:off x="4523540" y="1325694"/>
            <a:ext cx="3144914" cy="2701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5438" y="4331642"/>
            <a:ext cx="3801114" cy="2129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397175" y="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Consumption / Delivery</a:t>
            </a:r>
            <a:endParaRPr/>
          </a:p>
        </p:txBody>
      </p:sp>
      <p:pic>
        <p:nvPicPr>
          <p:cNvPr id="76" name="Google Shape;76;p17"/>
          <p:cNvPicPr preferRelativeResize="0"/>
          <p:nvPr/>
        </p:nvPicPr>
        <p:blipFill rotWithShape="1">
          <a:blip r:embed="rId3">
            <a:alphaModFix/>
          </a:blip>
          <a:srcRect b="11765" l="6331" r="0" t="4313"/>
          <a:stretch/>
        </p:blipFill>
        <p:spPr>
          <a:xfrm>
            <a:off x="1762103" y="1120044"/>
            <a:ext cx="3144914" cy="2701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77837" y="1074050"/>
            <a:ext cx="2980139" cy="27938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/>
          <p:nvPr/>
        </p:nvSpPr>
        <p:spPr>
          <a:xfrm>
            <a:off x="5793875" y="3139349"/>
            <a:ext cx="1488000" cy="132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34000" y="4107267"/>
            <a:ext cx="3801114" cy="2129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77838" y="3905567"/>
            <a:ext cx="2980134" cy="2532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Power Subsystem</a:t>
            </a:r>
            <a:endParaRPr/>
          </a:p>
        </p:txBody>
      </p:sp>
      <p:sp>
        <p:nvSpPr>
          <p:cNvPr id="86" name="Google Shape;86;p18"/>
          <p:cNvSpPr/>
          <p:nvPr/>
        </p:nvSpPr>
        <p:spPr>
          <a:xfrm>
            <a:off x="4894800" y="2766149"/>
            <a:ext cx="1488000" cy="1325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450" y="2529960"/>
            <a:ext cx="4454751" cy="1912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01124" y="2596025"/>
            <a:ext cx="5253275" cy="20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7750" y="76200"/>
            <a:ext cx="9536497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Software</a:t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08238"/>
            <a:ext cx="11887197" cy="3859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420250" y="3785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T Sans"/>
              <a:buNone/>
            </a:pPr>
            <a:r>
              <a:rPr lang="en-US"/>
              <a:t>Path</a:t>
            </a:r>
            <a:endParaRPr/>
          </a:p>
        </p:txBody>
      </p:sp>
      <p:pic>
        <p:nvPicPr>
          <p:cNvPr id="105" name="Google Shape;10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2887" y="4997050"/>
            <a:ext cx="7430325" cy="147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0700" y="181600"/>
            <a:ext cx="3550575" cy="481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